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2"/>
  </p:handoutMasterIdLst>
  <p:sldIdLst>
    <p:sldId id="256" r:id="rId2"/>
    <p:sldId id="257" r:id="rId3"/>
    <p:sldId id="258" r:id="rId4"/>
    <p:sldId id="259" r:id="rId5"/>
    <p:sldId id="260" r:id="rId6"/>
    <p:sldId id="261" r:id="rId7"/>
    <p:sldId id="263" r:id="rId8"/>
    <p:sldId id="262"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386EED-0188-4EAB-B5D5-B3881E008BE4}" type="datetimeFigureOut">
              <a:rPr lang="en-US" smtClean="0"/>
              <a:t>9/20/2013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712BE0-CC0F-4EA9-8BC5-631283C60695}"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BB5A1E1-4719-4AB7-A574-8D8196482A23}" type="datetimeFigureOut">
              <a:rPr lang="en-US" smtClean="0"/>
              <a:t>9/20/2013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A1914A9-CFA7-46A5-995D-FAAB775CD943}"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B5A1E1-4719-4AB7-A574-8D8196482A23}" type="datetimeFigureOut">
              <a:rPr lang="en-US" smtClean="0"/>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1914A9-CFA7-46A5-995D-FAAB775CD94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A1914A9-CFA7-46A5-995D-FAAB775CD943}"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BB5A1E1-4719-4AB7-A574-8D8196482A23}" type="datetimeFigureOut">
              <a:rPr lang="en-US" smtClean="0"/>
              <a:t>9/20/2013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BB5A1E1-4719-4AB7-A574-8D8196482A23}" type="datetimeFigureOut">
              <a:rPr lang="en-US" smtClean="0"/>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EA1914A9-CFA7-46A5-995D-FAAB775CD943}"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BB5A1E1-4719-4AB7-A574-8D8196482A23}" type="datetimeFigureOut">
              <a:rPr lang="en-US" smtClean="0"/>
              <a:t>9/20/2013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A1914A9-CFA7-46A5-995D-FAAB775CD943}"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BB5A1E1-4719-4AB7-A574-8D8196482A23}" type="datetimeFigureOut">
              <a:rPr lang="en-US" smtClean="0"/>
              <a:t>9/20/2013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1914A9-CFA7-46A5-995D-FAAB775CD943}"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BB5A1E1-4719-4AB7-A574-8D8196482A23}" type="datetimeFigureOut">
              <a:rPr lang="en-US" smtClean="0"/>
              <a:t>9/20/2013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A1914A9-CFA7-46A5-995D-FAAB775CD943}"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BB5A1E1-4719-4AB7-A574-8D8196482A23}" type="datetimeFigureOut">
              <a:rPr lang="en-US" smtClean="0"/>
              <a:t>9/20/2013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EA1914A9-CFA7-46A5-995D-FAAB775CD94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BB5A1E1-4719-4AB7-A574-8D8196482A23}" type="datetimeFigureOut">
              <a:rPr lang="en-US" smtClean="0"/>
              <a:t>9/20/2013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A1914A9-CFA7-46A5-995D-FAAB775CD9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A1914A9-CFA7-46A5-995D-FAAB775CD943}"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BB5A1E1-4719-4AB7-A574-8D8196482A23}" type="datetimeFigureOut">
              <a:rPr lang="en-US" smtClean="0"/>
              <a:t>9/20/2013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A1914A9-CFA7-46A5-995D-FAAB775CD943}"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BB5A1E1-4719-4AB7-A574-8D8196482A23}" type="datetimeFigureOut">
              <a:rPr lang="en-US" smtClean="0"/>
              <a:t>9/20/2013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BB5A1E1-4719-4AB7-A574-8D8196482A23}" type="datetimeFigureOut">
              <a:rPr lang="en-US" smtClean="0"/>
              <a:t>9/20/2013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A1914A9-CFA7-46A5-995D-FAAB775CD943}"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Convection Current Lab</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Analysis and Conclusion </a:t>
            </a:r>
            <a:r>
              <a:rPr lang="en-US" dirty="0" err="1" smtClean="0"/>
              <a:t>con’t</a:t>
            </a:r>
            <a:r>
              <a:rPr lang="en-US" dirty="0" smtClean="0"/>
              <a:t>.</a:t>
            </a:r>
            <a:endParaRPr lang="en-US" dirty="0"/>
          </a:p>
        </p:txBody>
      </p:sp>
      <p:sp>
        <p:nvSpPr>
          <p:cNvPr id="3" name="Content Placeholder 2"/>
          <p:cNvSpPr>
            <a:spLocks noGrp="1"/>
          </p:cNvSpPr>
          <p:nvPr>
            <p:ph sz="quarter" idx="1"/>
          </p:nvPr>
        </p:nvSpPr>
        <p:spPr/>
        <p:txBody>
          <a:bodyPr/>
          <a:lstStyle/>
          <a:p>
            <a:r>
              <a:rPr lang="en-US" dirty="0" smtClean="0"/>
              <a:t>Write a conclusion.</a:t>
            </a:r>
          </a:p>
          <a:p>
            <a:pPr lvl="1"/>
            <a:r>
              <a:rPr lang="en-US" dirty="0" smtClean="0"/>
              <a:t>Was your hypothesis correct?</a:t>
            </a:r>
          </a:p>
          <a:p>
            <a:pPr lvl="1"/>
            <a:r>
              <a:rPr lang="en-US" dirty="0" smtClean="0"/>
              <a:t>After this experience, what other type of experiment would you like to see?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t>
            </a:r>
            <a:r>
              <a:rPr lang="en-US" dirty="0" smtClean="0"/>
              <a:t>Title</a:t>
            </a:r>
            <a:endParaRPr lang="en-US" dirty="0"/>
          </a:p>
        </p:txBody>
      </p:sp>
      <p:sp>
        <p:nvSpPr>
          <p:cNvPr id="3" name="Content Placeholder 2"/>
          <p:cNvSpPr>
            <a:spLocks noGrp="1"/>
          </p:cNvSpPr>
          <p:nvPr>
            <p:ph sz="quarter" idx="1"/>
          </p:nvPr>
        </p:nvSpPr>
        <p:spPr/>
        <p:txBody>
          <a:bodyPr/>
          <a:lstStyle/>
          <a:p>
            <a:pPr>
              <a:buNone/>
            </a:pPr>
            <a:r>
              <a:rPr lang="en-US" dirty="0" smtClean="0"/>
              <a:t>I. Title: Convection Currents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a:t>
            </a:r>
            <a:r>
              <a:rPr lang="en-US" dirty="0" smtClean="0"/>
              <a:t>Purpose</a:t>
            </a:r>
            <a:endParaRPr lang="en-US" dirty="0"/>
          </a:p>
        </p:txBody>
      </p:sp>
      <p:sp>
        <p:nvSpPr>
          <p:cNvPr id="3" name="Content Placeholder 2"/>
          <p:cNvSpPr>
            <a:spLocks noGrp="1"/>
          </p:cNvSpPr>
          <p:nvPr>
            <p:ph sz="quarter" idx="1"/>
          </p:nvPr>
        </p:nvSpPr>
        <p:spPr/>
        <p:txBody>
          <a:bodyPr/>
          <a:lstStyle/>
          <a:p>
            <a:pPr>
              <a:buNone/>
            </a:pPr>
            <a:r>
              <a:rPr lang="en-US" dirty="0" smtClean="0"/>
              <a:t>II. Purpose: To witness how convection currents are responsible for plate tectonic movement.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sz="quarter" idx="1"/>
          </p:nvPr>
        </p:nvSpPr>
        <p:spPr/>
        <p:txBody>
          <a:bodyPr/>
          <a:lstStyle/>
          <a:p>
            <a:r>
              <a:rPr lang="en-US" dirty="0" smtClean="0"/>
              <a:t>Convection, it is the force that drives all of our planet's motion. From the deepest magma to the slightest breeze in the air brushing our skin, the force behind the movement is convection. Convection is one of the ways that heat moves in a fluid.</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Hypothesis</a:t>
            </a:r>
            <a:endParaRPr lang="en-US" dirty="0"/>
          </a:p>
        </p:txBody>
      </p:sp>
      <p:sp>
        <p:nvSpPr>
          <p:cNvPr id="3" name="Content Placeholder 2"/>
          <p:cNvSpPr>
            <a:spLocks noGrp="1"/>
          </p:cNvSpPr>
          <p:nvPr>
            <p:ph sz="quarter" idx="1"/>
          </p:nvPr>
        </p:nvSpPr>
        <p:spPr/>
        <p:txBody>
          <a:bodyPr/>
          <a:lstStyle/>
          <a:p>
            <a:r>
              <a:rPr lang="en-US" dirty="0" smtClean="0"/>
              <a:t>Given this back ground, write your hypothesis.  Use an “IF” and “then” sentence</a:t>
            </a:r>
            <a:r>
              <a:rPr lang="en-US" dirty="0" smtClean="0"/>
              <a:t>. &lt;DO NOT WRITE THE INSTRUCTIONS&gt;</a:t>
            </a:r>
          </a:p>
          <a:p>
            <a:r>
              <a:rPr lang="en-US" dirty="0" smtClean="0"/>
              <a:t>Write a hypothesis based on what you think will happen.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Procedure</a:t>
            </a:r>
            <a:endParaRPr lang="en-US" dirty="0"/>
          </a:p>
        </p:txBody>
      </p:sp>
      <p:sp>
        <p:nvSpPr>
          <p:cNvPr id="3" name="Content Placeholder 2"/>
          <p:cNvSpPr>
            <a:spLocks noGrp="1"/>
          </p:cNvSpPr>
          <p:nvPr>
            <p:ph sz="quarter" idx="1"/>
          </p:nvPr>
        </p:nvSpPr>
        <p:spPr/>
        <p:txBody>
          <a:bodyPr>
            <a:normAutofit fontScale="62500" lnSpcReduction="20000"/>
          </a:bodyPr>
          <a:lstStyle/>
          <a:p>
            <a:pPr>
              <a:buNone/>
            </a:pPr>
            <a:r>
              <a:rPr lang="en-US" dirty="0" smtClean="0"/>
              <a:t>You will be handling HOT water in this </a:t>
            </a:r>
            <a:r>
              <a:rPr lang="en-US" dirty="0" smtClean="0"/>
              <a:t>lab,.   You </a:t>
            </a:r>
            <a:r>
              <a:rPr lang="en-US" dirty="0" smtClean="0"/>
              <a:t>will be completing five trials in this experiment, each time you begin a new trial you </a:t>
            </a:r>
            <a:r>
              <a:rPr lang="en-US" dirty="0" smtClean="0"/>
              <a:t>will want </a:t>
            </a:r>
            <a:r>
              <a:rPr lang="en-US" dirty="0" smtClean="0"/>
              <a:t>to get a new pan of water and refresh your heat source if it </a:t>
            </a:r>
            <a:r>
              <a:rPr lang="en-US" dirty="0" smtClean="0"/>
              <a:t>has</a:t>
            </a:r>
          </a:p>
          <a:p>
            <a:pPr>
              <a:buNone/>
            </a:pPr>
            <a:r>
              <a:rPr lang="en-US" dirty="0" smtClean="0"/>
              <a:t>cooled.  Handle </a:t>
            </a:r>
            <a:r>
              <a:rPr lang="en-US" dirty="0" smtClean="0"/>
              <a:t>the pans carefully they break easily. Use two hands!!</a:t>
            </a:r>
          </a:p>
          <a:p>
            <a:pPr>
              <a:buNone/>
            </a:pPr>
            <a:r>
              <a:rPr lang="en-US" dirty="0" smtClean="0"/>
              <a:t> </a:t>
            </a:r>
          </a:p>
          <a:p>
            <a:pPr>
              <a:buNone/>
            </a:pPr>
            <a:r>
              <a:rPr lang="en-US" dirty="0" smtClean="0"/>
              <a:t>You will be placing the drop of food coloring in different locations and </a:t>
            </a:r>
            <a:r>
              <a:rPr lang="en-US" dirty="0" smtClean="0"/>
              <a:t>carefully observing </a:t>
            </a:r>
            <a:r>
              <a:rPr lang="en-US" dirty="0" smtClean="0"/>
              <a:t>its pattern of movement. You will record your observations in detailed sketches done with colored pencils and </a:t>
            </a:r>
            <a:r>
              <a:rPr lang="en-US" dirty="0" smtClean="0"/>
              <a:t>including  directional </a:t>
            </a:r>
            <a:r>
              <a:rPr lang="en-US" dirty="0" smtClean="0"/>
              <a:t>arrows</a:t>
            </a:r>
            <a:r>
              <a:rPr lang="en-US" dirty="0" smtClean="0"/>
              <a:t>.</a:t>
            </a:r>
            <a:r>
              <a:rPr lang="en-US" dirty="0" smtClean="0"/>
              <a:t> </a:t>
            </a:r>
            <a:endParaRPr lang="en-US" dirty="0" smtClean="0"/>
          </a:p>
          <a:p>
            <a:r>
              <a:rPr lang="en-US" dirty="0" smtClean="0"/>
              <a:t>Be </a:t>
            </a:r>
            <a:r>
              <a:rPr lang="en-US" dirty="0" smtClean="0"/>
              <a:t>careful not to bump the tables or you will disturb your </a:t>
            </a:r>
            <a:r>
              <a:rPr lang="en-US" dirty="0" smtClean="0"/>
              <a:t>currents.</a:t>
            </a:r>
          </a:p>
          <a:p>
            <a:r>
              <a:rPr lang="en-US" dirty="0" smtClean="0"/>
              <a:t>Be </a:t>
            </a:r>
            <a:r>
              <a:rPr lang="en-US" dirty="0" smtClean="0"/>
              <a:t>frugal with the food coloring. Using only a few drops will allow you to see the currents most clearly.</a:t>
            </a:r>
          </a:p>
          <a:p>
            <a:pPr>
              <a:buNone/>
            </a:pPr>
            <a:r>
              <a:rPr lang="en-US" dirty="0" smtClean="0"/>
              <a:t> </a:t>
            </a:r>
          </a:p>
          <a:p>
            <a:r>
              <a:rPr lang="en-US" dirty="0" smtClean="0"/>
              <a:t>Basic diagram of pan and cups</a:t>
            </a:r>
            <a:r>
              <a:rPr lang="en-US" dirty="0" smtClean="0"/>
              <a:t>.</a:t>
            </a:r>
            <a:endParaRPr lang="en-US" dirty="0" smtClean="0"/>
          </a:p>
          <a:p>
            <a:pPr>
              <a:buNone/>
            </a:pPr>
            <a:endParaRPr lang="en-US" dirty="0" smtClean="0"/>
          </a:p>
          <a:p>
            <a:pPr>
              <a:buNone/>
            </a:pPr>
            <a:endParaRPr lang="en-US" dirty="0" smtClean="0"/>
          </a:p>
          <a:p>
            <a:pPr>
              <a:buNone/>
            </a:pPr>
            <a:r>
              <a:rPr lang="en-US" dirty="0" smtClean="0"/>
              <a:t>	</a:t>
            </a:r>
          </a:p>
          <a:p>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4495800" y="4953000"/>
            <a:ext cx="1685925" cy="121595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IV. Procedure Continued</a:t>
            </a:r>
            <a:endParaRPr lang="en-US" dirty="0"/>
          </a:p>
        </p:txBody>
      </p:sp>
      <p:sp>
        <p:nvSpPr>
          <p:cNvPr id="3" name="Content Placeholder 2"/>
          <p:cNvSpPr>
            <a:spLocks noGrp="1"/>
          </p:cNvSpPr>
          <p:nvPr>
            <p:ph sz="quarter" idx="1"/>
          </p:nvPr>
        </p:nvSpPr>
        <p:spPr/>
        <p:txBody>
          <a:bodyPr>
            <a:normAutofit fontScale="40000" lnSpcReduction="20000"/>
          </a:bodyPr>
          <a:lstStyle/>
          <a:p>
            <a:pPr>
              <a:buNone/>
            </a:pPr>
            <a:r>
              <a:rPr lang="en-US" dirty="0" smtClean="0"/>
              <a:t>Trial A. No heat source</a:t>
            </a:r>
          </a:p>
          <a:p>
            <a:pPr>
              <a:buNone/>
            </a:pPr>
            <a:r>
              <a:rPr lang="en-US" dirty="0" smtClean="0"/>
              <a:t> </a:t>
            </a:r>
          </a:p>
          <a:p>
            <a:pPr>
              <a:buNone/>
            </a:pPr>
            <a:r>
              <a:rPr lang="en-US" dirty="0" smtClean="0"/>
              <a:t>	Place the drop of food coloring in the still water with no heat source.  The drop of color should be placed at the center of the pan, right on the bottom.  Draw what happens to the food coloring as you look at it from the side and top views. Be sure to include arrows.</a:t>
            </a:r>
          </a:p>
          <a:p>
            <a:pPr>
              <a:buNone/>
            </a:pPr>
            <a:r>
              <a:rPr lang="en-US" dirty="0" smtClean="0"/>
              <a:t>	</a:t>
            </a:r>
          </a:p>
          <a:p>
            <a:pPr>
              <a:buNone/>
            </a:pPr>
            <a:r>
              <a:rPr lang="en-US" dirty="0" smtClean="0"/>
              <a:t>Trial B. Heat in Center /Drop in Center</a:t>
            </a:r>
          </a:p>
          <a:p>
            <a:pPr>
              <a:buNone/>
            </a:pPr>
            <a:r>
              <a:rPr lang="en-US" dirty="0" smtClean="0"/>
              <a:t> </a:t>
            </a:r>
          </a:p>
          <a:p>
            <a:pPr>
              <a:buNone/>
            </a:pPr>
            <a:r>
              <a:rPr lang="en-US" dirty="0" smtClean="0"/>
              <a:t>	Place the drop of food coloring in the still water with heat source under the center.  The drop of color should be placed at the center of the pan, right on the bottom.</a:t>
            </a:r>
          </a:p>
          <a:p>
            <a:pPr>
              <a:buNone/>
            </a:pPr>
            <a:r>
              <a:rPr lang="en-US" dirty="0" smtClean="0"/>
              <a:t>	Draw what happens to the food coloring as you look at it from the side and top views. Be sure to include arrows.</a:t>
            </a:r>
          </a:p>
          <a:p>
            <a:pPr>
              <a:buNone/>
            </a:pPr>
            <a:r>
              <a:rPr lang="en-US" dirty="0" smtClean="0"/>
              <a:t>	</a:t>
            </a:r>
          </a:p>
          <a:p>
            <a:pPr>
              <a:buNone/>
            </a:pPr>
            <a:r>
              <a:rPr lang="en-US" dirty="0" smtClean="0"/>
              <a:t>Trial C . Heat in Center /Drop close to side / bottom of pan</a:t>
            </a:r>
          </a:p>
          <a:p>
            <a:pPr>
              <a:buNone/>
            </a:pPr>
            <a:r>
              <a:rPr lang="en-US" dirty="0" smtClean="0"/>
              <a:t> </a:t>
            </a:r>
          </a:p>
          <a:p>
            <a:pPr>
              <a:buNone/>
            </a:pPr>
            <a:r>
              <a:rPr lang="en-US" dirty="0" smtClean="0"/>
              <a:t>	Place the drop of food coloring in the still water with heat source under the center.  The drop of color should be placed near the side of the pan, right on the bottom.  Draw what happens to the food coloring as you look at it from the side and top views. Be sure to include arrows.</a:t>
            </a:r>
          </a:p>
          <a:p>
            <a:pPr>
              <a:buNone/>
            </a:pPr>
            <a:r>
              <a:rPr lang="en-US" dirty="0" smtClean="0"/>
              <a:t>	</a:t>
            </a:r>
          </a:p>
          <a:p>
            <a:pPr>
              <a:buNone/>
            </a:pPr>
            <a:r>
              <a:rPr lang="en-US" dirty="0" smtClean="0"/>
              <a:t>Trial D . Heat in Center /Drop on top of pan</a:t>
            </a:r>
          </a:p>
          <a:p>
            <a:pPr>
              <a:buNone/>
            </a:pPr>
            <a:endParaRPr lang="en-US" dirty="0" smtClean="0"/>
          </a:p>
          <a:p>
            <a:pPr>
              <a:buNone/>
            </a:pPr>
            <a:r>
              <a:rPr lang="en-US" dirty="0" smtClean="0"/>
              <a:t>	Place the drop of food coloring in the still water with heat source under the center.  The drop of color should be placed near the top of the pan.  Draw what happens to the food coloring as you look at it from the side and top views. Be sure to include arrows.</a:t>
            </a:r>
          </a:p>
          <a:p>
            <a:pPr>
              <a:buNone/>
            </a:pPr>
            <a:r>
              <a:rPr lang="en-US" dirty="0" smtClean="0"/>
              <a:t>	</a:t>
            </a:r>
          </a:p>
          <a:p>
            <a:pPr>
              <a:buNone/>
            </a:pPr>
            <a:r>
              <a:rPr lang="en-US" dirty="0" smtClean="0"/>
              <a:t>Trial E . Heat on one side / ice on other side</a:t>
            </a:r>
          </a:p>
          <a:p>
            <a:endParaRPr lang="en-US" dirty="0" smtClean="0"/>
          </a:p>
          <a:p>
            <a:pPr>
              <a:buNone/>
            </a:pPr>
            <a:r>
              <a:rPr lang="en-US" dirty="0" smtClean="0"/>
              <a:t>	Place two drops of food coloring in the still water with heat source under the side of the pan and a baggie of ice near one edge.  One drop of color should be placed near the side of the pan, right on the bottom over the heat source. The second near the ice bag.  Draw what happens to the food coloring as you look at it from the side and top views. Be sure to include arrows.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 Data</a:t>
            </a:r>
            <a:endParaRPr lang="en-US" dirty="0"/>
          </a:p>
        </p:txBody>
      </p:sp>
      <p:graphicFrame>
        <p:nvGraphicFramePr>
          <p:cNvPr id="4" name="Content Placeholder 3"/>
          <p:cNvGraphicFramePr>
            <a:graphicFrameLocks noGrp="1"/>
          </p:cNvGraphicFramePr>
          <p:nvPr>
            <p:ph sz="quarter" idx="1"/>
          </p:nvPr>
        </p:nvGraphicFramePr>
        <p:xfrm>
          <a:off x="301625" y="1527175"/>
          <a:ext cx="8504238" cy="2595880"/>
        </p:xfrm>
        <a:graphic>
          <a:graphicData uri="http://schemas.openxmlformats.org/drawingml/2006/table">
            <a:tbl>
              <a:tblPr firstRow="1" bandRow="1">
                <a:tableStyleId>{5C22544A-7EE6-4342-B048-85BDC9FD1C3A}</a:tableStyleId>
              </a:tblPr>
              <a:tblGrid>
                <a:gridCol w="4252119"/>
                <a:gridCol w="4252119"/>
              </a:tblGrid>
              <a:tr h="370840">
                <a:tc>
                  <a:txBody>
                    <a:bodyPr/>
                    <a:lstStyle/>
                    <a:p>
                      <a:r>
                        <a:rPr lang="en-US" dirty="0" smtClean="0"/>
                        <a:t>Trial</a:t>
                      </a:r>
                      <a:endParaRPr lang="en-US" dirty="0"/>
                    </a:p>
                  </a:txBody>
                  <a:tcPr/>
                </a:tc>
                <a:tc>
                  <a:txBody>
                    <a:bodyPr/>
                    <a:lstStyle/>
                    <a:p>
                      <a:r>
                        <a:rPr lang="en-US" dirty="0" smtClean="0"/>
                        <a:t>Description</a:t>
                      </a:r>
                      <a:r>
                        <a:rPr lang="en-US" baseline="0" dirty="0" smtClean="0"/>
                        <a:t> of what you see</a:t>
                      </a:r>
                      <a:endParaRPr lang="en-US" dirty="0"/>
                    </a:p>
                  </a:txBody>
                  <a:tcPr/>
                </a:tc>
              </a:tr>
              <a:tr h="370840">
                <a:tc>
                  <a:txBody>
                    <a:bodyPr/>
                    <a:lstStyle/>
                    <a:p>
                      <a:r>
                        <a:rPr lang="en-US" dirty="0" smtClean="0"/>
                        <a:t>Trial A</a:t>
                      </a:r>
                    </a:p>
                  </a:txBody>
                  <a:tcPr/>
                </a:tc>
                <a:tc>
                  <a:txBody>
                    <a:bodyPr/>
                    <a:lstStyle/>
                    <a:p>
                      <a:endParaRPr lang="en-US" dirty="0"/>
                    </a:p>
                  </a:txBody>
                  <a:tcPr/>
                </a:tc>
              </a:tr>
              <a:tr h="370840">
                <a:tc>
                  <a:txBody>
                    <a:bodyPr/>
                    <a:lstStyle/>
                    <a:p>
                      <a:r>
                        <a:rPr lang="en-US" dirty="0" smtClean="0"/>
                        <a:t>Trial B</a:t>
                      </a:r>
                      <a:endParaRPr lang="en-US" dirty="0"/>
                    </a:p>
                  </a:txBody>
                  <a:tcPr/>
                </a:tc>
                <a:tc>
                  <a:txBody>
                    <a:bodyPr/>
                    <a:lstStyle/>
                    <a:p>
                      <a:endParaRPr lang="en-US" dirty="0"/>
                    </a:p>
                  </a:txBody>
                  <a:tcPr/>
                </a:tc>
              </a:tr>
              <a:tr h="370840">
                <a:tc>
                  <a:txBody>
                    <a:bodyPr/>
                    <a:lstStyle/>
                    <a:p>
                      <a:r>
                        <a:rPr lang="en-US" dirty="0" smtClean="0"/>
                        <a:t>Trial C</a:t>
                      </a:r>
                      <a:endParaRPr lang="en-US" dirty="0"/>
                    </a:p>
                  </a:txBody>
                  <a:tcPr/>
                </a:tc>
                <a:tc>
                  <a:txBody>
                    <a:bodyPr/>
                    <a:lstStyle/>
                    <a:p>
                      <a:endParaRPr lang="en-US" dirty="0"/>
                    </a:p>
                  </a:txBody>
                  <a:tcPr/>
                </a:tc>
              </a:tr>
              <a:tr h="370840">
                <a:tc>
                  <a:txBody>
                    <a:bodyPr/>
                    <a:lstStyle/>
                    <a:p>
                      <a:r>
                        <a:rPr lang="en-US" dirty="0" smtClean="0"/>
                        <a:t>Trial D</a:t>
                      </a:r>
                      <a:endParaRPr lang="en-US" dirty="0"/>
                    </a:p>
                  </a:txBody>
                  <a:tcPr/>
                </a:tc>
                <a:tc>
                  <a:txBody>
                    <a:bodyPr/>
                    <a:lstStyle/>
                    <a:p>
                      <a:endParaRPr lang="en-US" dirty="0"/>
                    </a:p>
                  </a:txBody>
                  <a:tcPr/>
                </a:tc>
              </a:tr>
              <a:tr h="370840">
                <a:tc>
                  <a:txBody>
                    <a:bodyPr/>
                    <a:lstStyle/>
                    <a:p>
                      <a:r>
                        <a:rPr lang="en-US" dirty="0" smtClean="0"/>
                        <a:t>Trial E</a:t>
                      </a:r>
                      <a:endParaRPr lang="en-US" dirty="0"/>
                    </a:p>
                  </a:txBody>
                  <a:tcPr/>
                </a:tc>
                <a:tc>
                  <a:txBody>
                    <a:bodyPr/>
                    <a:lstStyle/>
                    <a:p>
                      <a:endParaRPr lang="en-US"/>
                    </a:p>
                  </a:txBody>
                  <a:tcPr/>
                </a:tc>
              </a:tr>
              <a:tr h="370840">
                <a:tc>
                  <a:txBody>
                    <a:bodyPr/>
                    <a:lstStyle/>
                    <a:p>
                      <a:endParaRPr lang="en-US"/>
                    </a:p>
                  </a:txBody>
                  <a:tcPr/>
                </a:tc>
                <a:tc>
                  <a:txBody>
                    <a:bodyPr/>
                    <a:lstStyle/>
                    <a:p>
                      <a:endParaRPr lang="en-US"/>
                    </a:p>
                  </a:txBody>
                  <a:tcPr/>
                </a:tc>
              </a:tr>
            </a:tbl>
          </a:graphicData>
        </a:graphic>
      </p:graphicFrame>
      <p:sp>
        <p:nvSpPr>
          <p:cNvPr id="5" name="TextBox 4"/>
          <p:cNvSpPr txBox="1"/>
          <p:nvPr/>
        </p:nvSpPr>
        <p:spPr>
          <a:xfrm>
            <a:off x="381000" y="4267200"/>
            <a:ext cx="8382000" cy="369332"/>
          </a:xfrm>
          <a:prstGeom prst="rect">
            <a:avLst/>
          </a:prstGeom>
          <a:noFill/>
        </p:spPr>
        <p:txBody>
          <a:bodyPr wrap="square" rtlCol="0">
            <a:spAutoFit/>
          </a:bodyPr>
          <a:lstStyle/>
          <a:p>
            <a:r>
              <a:rPr lang="en-US" dirty="0" smtClean="0"/>
              <a:t>Draw diagrams for each trial showing what you see.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 Analysis and Conclusion</a:t>
            </a:r>
            <a:endParaRPr lang="en-US" dirty="0"/>
          </a:p>
        </p:txBody>
      </p:sp>
      <p:sp>
        <p:nvSpPr>
          <p:cNvPr id="3" name="Content Placeholder 2"/>
          <p:cNvSpPr>
            <a:spLocks noGrp="1"/>
          </p:cNvSpPr>
          <p:nvPr>
            <p:ph sz="quarter" idx="1"/>
          </p:nvPr>
        </p:nvSpPr>
        <p:spPr/>
        <p:txBody>
          <a:bodyPr>
            <a:normAutofit/>
          </a:bodyPr>
          <a:lstStyle/>
          <a:p>
            <a:r>
              <a:rPr lang="en-US" dirty="0" smtClean="0"/>
              <a:t>Analysis Questions.</a:t>
            </a:r>
            <a:r>
              <a:rPr lang="en-US" dirty="0" smtClean="0"/>
              <a:t> Write out complete sentences to the following questions. Use lined paper. You may need to consult outside resources such as your book or the internet to answer these questions</a:t>
            </a:r>
            <a:r>
              <a:rPr lang="en-US" dirty="0" smtClean="0"/>
              <a:t>.</a:t>
            </a:r>
          </a:p>
          <a:p>
            <a:endParaRPr lang="en-US" dirty="0" smtClean="0"/>
          </a:p>
          <a:p>
            <a:r>
              <a:rPr lang="en-US" dirty="0" smtClean="0"/>
              <a:t>Describe how the currents moved in the pans. Did the color mix with the water? Why?</a:t>
            </a:r>
          </a:p>
          <a:p>
            <a:pPr>
              <a:buNone/>
            </a:pPr>
            <a:r>
              <a:rPr lang="en-US" dirty="0" smtClean="0"/>
              <a:t> </a:t>
            </a:r>
          </a:p>
          <a:p>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321</TotalTime>
  <Words>314</Words>
  <Application>Microsoft Office PowerPoint</Application>
  <PresentationFormat>On-screen Show (4:3)</PresentationFormat>
  <Paragraphs>61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Convection Current Lab</vt:lpstr>
      <vt:lpstr>I. Title</vt:lpstr>
      <vt:lpstr>II.  Purpose</vt:lpstr>
      <vt:lpstr>Background</vt:lpstr>
      <vt:lpstr>III. Hypothesis</vt:lpstr>
      <vt:lpstr>IV. Procedure</vt:lpstr>
      <vt:lpstr>IV. Procedure Continued</vt:lpstr>
      <vt:lpstr>V. Data</vt:lpstr>
      <vt:lpstr>VI. Analysis and Conclusion</vt:lpstr>
      <vt:lpstr>VI. Analysis and Conclusion con’t.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Convection Current Lab</dc:title>
  <dc:creator>dsanford</dc:creator>
  <cp:lastModifiedBy>dsanford</cp:lastModifiedBy>
  <cp:revision>8</cp:revision>
  <dcterms:created xsi:type="dcterms:W3CDTF">2013-09-20T16:01:04Z</dcterms:created>
  <dcterms:modified xsi:type="dcterms:W3CDTF">2013-09-20T21:22:53Z</dcterms:modified>
</cp:coreProperties>
</file>